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8" r:id="rId3"/>
    <p:sldId id="257" r:id="rId4"/>
    <p:sldId id="261" r:id="rId5"/>
    <p:sldId id="259" r:id="rId6"/>
    <p:sldId id="260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100" d="100"/>
          <a:sy n="100" d="100"/>
        </p:scale>
        <p:origin x="-2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18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1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024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260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54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32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404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5C6B4A9-1611-4792-9094-5F34BCA07E0B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625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32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7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734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745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322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61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03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93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866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06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y.wikipedia.org/w/index.php?title=%D0%92%D0%B8%D0%BA%D0%B8%D0%BF%D0%B5%D0%B4%D0%B8%D1%8F:%D0%91%D0%BE%D1%82%D1%82%D0%BE%D1%80&amp;action=edit&amp;redlink=1" TargetMode="External"/><Relationship Id="rId2" Type="http://schemas.openxmlformats.org/officeDocument/2006/relationships/hyperlink" Target="https://ky.wikipedia.org/wiki/%D0%90%D1%82%D0%B0%D0%B9%D1%8B%D0%BD:MediaStatistics" TargetMode="Externa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ky.wikipedia.org/wiki/%D0%92%D0%B8%D0%BA%D0%B8%D0%BF%D0%B5%D0%B4%D0%B8%D1%8F:%D0%90%D0%B4%D0%BC%D0%B8%D0%BD%D0%B8%D1%81%D1%82%D1%80%D0%B0%D1%82%D0%BE%D1%80%D0%BB%D0%BE%D1%80" TargetMode="External"/><Relationship Id="rId4" Type="http://schemas.openxmlformats.org/officeDocument/2006/relationships/hyperlink" Target="https://ky.wikipedia.org/w/index.php?title=%D0%90%D1%82%D0%B0%D0%B9%D1%8B%D0%BD:ListUsers&amp;group=bo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y.wikipedia.org/wiki/%22%D0%9C%D0%B0%D0%BD%D0%B0%D1%81%22_%D1%8D%D0%BD%D1%86%D0%B8%D0%BA%D0%BB%D0%BE%D0%BF%D0%B5%D0%B4%D0%B8%D1%8F%D1%81%D1%8B" TargetMode="External"/><Relationship Id="rId2" Type="http://schemas.openxmlformats.org/officeDocument/2006/relationships/hyperlink" Target="https://ky.wikipedia.org/wiki/%E2%80%9C%D0%9A%D1%8B%D1%80%D0%B3%D1%8B%D0%B7%D1%81%D1%82%D0%B0%D0%BD%E2%80%9D_%D1%83%D0%BB%D1%83%D1%82%D1%82%D1%83%D0%BA_%D1%8D%D0%BD%D1%86%D0%B8%D0%BA%D0%BB%D0%BE%D0%BF%D0%B5%D0%B4%D0%B8%D1%8F%D1%81%D1%8B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9651" y="1314424"/>
            <a:ext cx="8825658" cy="2677648"/>
          </a:xfrm>
        </p:spPr>
        <p:txBody>
          <a:bodyPr/>
          <a:lstStyle/>
          <a:p>
            <a:r>
              <a:rPr lang="ru-RU" sz="4400" dirty="0" err="1"/>
              <a:t>Кыргыз</a:t>
            </a:r>
            <a:r>
              <a:rPr lang="ru-RU" sz="4400" dirty="0"/>
              <a:t> </a:t>
            </a:r>
            <a:r>
              <a:rPr lang="ru-RU" sz="4400" dirty="0" err="1"/>
              <a:t>Википедиясы</a:t>
            </a:r>
            <a:r>
              <a:rPr lang="ru-RU" sz="4400" dirty="0"/>
              <a:t> </a:t>
            </a:r>
            <a:r>
              <a:rPr lang="ru-RU" sz="4400" dirty="0" err="1"/>
              <a:t>боюнча</a:t>
            </a:r>
            <a:r>
              <a:rPr lang="ru-RU" sz="4400" dirty="0"/>
              <a:t> </a:t>
            </a:r>
            <a:r>
              <a:rPr lang="ru-RU" sz="4400" dirty="0" err="1" smtClean="0"/>
              <a:t>кыскача</a:t>
            </a:r>
            <a:r>
              <a:rPr lang="ru-RU" sz="4400" dirty="0" smtClean="0"/>
              <a:t> </a:t>
            </a:r>
            <a:r>
              <a:rPr lang="ru-RU" sz="4400" dirty="0" err="1" smtClean="0"/>
              <a:t>статистикалык</a:t>
            </a:r>
            <a:r>
              <a:rPr lang="ru-RU" sz="4400" dirty="0" smtClean="0"/>
              <a:t> </a:t>
            </a:r>
            <a:r>
              <a:rPr lang="ru-RU" sz="4400" dirty="0" err="1"/>
              <a:t>маалыматтар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 smtClean="0"/>
              <a:t>Каралган период: Март 2001 – декабрь 2022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48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1924" y="704727"/>
            <a:ext cx="8761413" cy="706964"/>
          </a:xfrm>
        </p:spPr>
        <p:txBody>
          <a:bodyPr/>
          <a:lstStyle/>
          <a:p>
            <a:pPr algn="ctr"/>
            <a:r>
              <a:rPr lang="kk-KZ" sz="3200" dirty="0"/>
              <a:t>Кыргыз Википедиясынын </a:t>
            </a:r>
            <a:r>
              <a:rPr lang="kk-KZ" sz="3200" dirty="0" smtClean="0"/>
              <a:t>макалалардын суммардык көрсөткүчү</a:t>
            </a:r>
            <a:endParaRPr lang="ru-RU" sz="3200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3166" y="1935015"/>
            <a:ext cx="7090218" cy="492298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165054" y="4937760"/>
            <a:ext cx="28722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dirty="0" smtClean="0"/>
              <a:t>2012-2015 жж. Мамлекеттик тил жана энциклопедия тарабынан жарык көргөн контентти Кыргыз Википедиясында колдонууга оозеки уруксат берилген. Алдын ала саны: </a:t>
            </a:r>
            <a:r>
              <a:rPr lang="ky-KG" sz="1400" b="1" dirty="0"/>
              <a:t>21315</a:t>
            </a:r>
            <a:r>
              <a:rPr lang="ky-KG" sz="1400" dirty="0"/>
              <a:t> макала </a:t>
            </a:r>
            <a:endParaRPr lang="ru-RU" sz="14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4442909" y="5325035"/>
            <a:ext cx="3711387" cy="43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684031" y="4959275"/>
            <a:ext cx="758878" cy="989703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4442908" y="2614109"/>
            <a:ext cx="1333947" cy="2323652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8165054" y="2450107"/>
            <a:ext cx="287229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dirty="0" smtClean="0"/>
              <a:t>Сорос Фондусунун колдоосу менен башка тилдерден макалаларды кыргыз википедиясына которуу долбооруу ишке ашкан. Башкы координатор Ч. Сааданбеков</a:t>
            </a:r>
            <a:endParaRPr lang="ru-RU" sz="14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5604734" y="3034883"/>
            <a:ext cx="2619484" cy="43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17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269118"/>
              </p:ext>
            </p:extLst>
          </p:nvPr>
        </p:nvGraphicFramePr>
        <p:xfrm>
          <a:off x="5120978" y="437184"/>
          <a:ext cx="5303182" cy="5838759"/>
        </p:xfrm>
        <a:graphic>
          <a:graphicData uri="http://schemas.openxmlformats.org/drawingml/2006/table">
            <a:tbl>
              <a:tblPr/>
              <a:tblGrid>
                <a:gridCol w="2651591"/>
                <a:gridCol w="2651591"/>
              </a:tblGrid>
              <a:tr h="334961"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effectLst/>
                        </a:rPr>
                        <a:t>Макалалар</a:t>
                      </a:r>
                      <a:endParaRPr lang="en-US" sz="1400" b="1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961">
                <a:tc>
                  <a:txBody>
                    <a:bodyPr/>
                    <a:lstStyle/>
                    <a:p>
                      <a:r>
                        <a:rPr lang="ru-RU" sz="1400">
                          <a:effectLst/>
                        </a:rPr>
                        <a:t>Макалалар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>
                          <a:effectLst/>
                        </a:rPr>
                        <a:t>80 864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334961">
                <a:tc>
                  <a:txBody>
                    <a:bodyPr/>
                    <a:lstStyle/>
                    <a:p>
                      <a:r>
                        <a:rPr lang="ru-RU" sz="1400" u="none" strike="noStrike" dirty="0" err="1">
                          <a:solidFill>
                            <a:srgbClr val="3366CC"/>
                          </a:solidFill>
                          <a:effectLst/>
                          <a:hlinkClick r:id="rId2" tooltip="Атайын:MediaStatistics"/>
                        </a:rPr>
                        <a:t>Жүктөлгөн</a:t>
                      </a:r>
                      <a:r>
                        <a:rPr lang="ru-RU" sz="1400" u="none" strike="noStrike" dirty="0">
                          <a:solidFill>
                            <a:srgbClr val="3366CC"/>
                          </a:solidFill>
                          <a:effectLst/>
                          <a:hlinkClick r:id="rId2" tooltip="Атайын:MediaStatistics"/>
                        </a:rPr>
                        <a:t> </a:t>
                      </a:r>
                      <a:r>
                        <a:rPr lang="ru-RU" sz="1400" u="none" strike="noStrike" dirty="0" err="1">
                          <a:solidFill>
                            <a:srgbClr val="3366CC"/>
                          </a:solidFill>
                          <a:effectLst/>
                          <a:hlinkClick r:id="rId2" tooltip="Атайын:MediaStatistics"/>
                        </a:rPr>
                        <a:t>файлдар</a:t>
                      </a:r>
                      <a:endParaRPr lang="ru-RU" sz="1400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>
                          <a:effectLst/>
                        </a:rPr>
                        <a:t>2 687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334961"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effectLst/>
                        </a:rPr>
                        <a:t>Оңдоолор</a:t>
                      </a:r>
                      <a:endParaRPr lang="en-US" sz="1400" b="1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961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effectLst/>
                        </a:rPr>
                        <a:t>Бардык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baseline="0" dirty="0" err="1" smtClean="0">
                          <a:effectLst/>
                        </a:rPr>
                        <a:t>макалалар</a:t>
                      </a:r>
                      <a:endParaRPr lang="en-US" sz="1400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>
                          <a:effectLst/>
                        </a:rPr>
                        <a:t>432 046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334961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effectLst/>
                        </a:rPr>
                        <a:t>Бир бет</a:t>
                      </a:r>
                      <a:r>
                        <a:rPr lang="kk-KZ" sz="1400" baseline="0" dirty="0" smtClean="0">
                          <a:effectLst/>
                        </a:rPr>
                        <a:t> о</a:t>
                      </a:r>
                      <a:r>
                        <a:rPr lang="kk-KZ" sz="1400" dirty="0" smtClean="0">
                          <a:effectLst/>
                        </a:rPr>
                        <a:t>рточо </a:t>
                      </a:r>
                      <a:endParaRPr lang="en-US" sz="1400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>
                          <a:effectLst/>
                        </a:rPr>
                        <a:t>3,89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33496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effectLst/>
                        </a:rPr>
                        <a:t>Редакторлор</a:t>
                      </a:r>
                      <a:endParaRPr lang="ru-RU" sz="1400" b="1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6634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effectLst/>
                        </a:rPr>
                        <a:t>Катталган редакторлор</a:t>
                      </a: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>
                          <a:effectLst/>
                        </a:rPr>
                        <a:t>34 778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838307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effectLst/>
                        </a:rPr>
                        <a:t>Активдүү редакторлор </a:t>
                      </a:r>
                      <a:r>
                        <a:rPr lang="en-US" sz="1400" dirty="0" smtClean="0">
                          <a:effectLst/>
                        </a:rPr>
                        <a:t>(</a:t>
                      </a:r>
                      <a:r>
                        <a:rPr lang="kk-KZ" sz="1400" dirty="0" smtClean="0">
                          <a:effectLst/>
                        </a:rPr>
                        <a:t>акыркы 30 күндө оңдоо жасаган редакторлор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endParaRPr lang="en-US" sz="1400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>
                          <a:effectLst/>
                        </a:rPr>
                        <a:t>174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334961">
                <a:tc>
                  <a:txBody>
                    <a:bodyPr/>
                    <a:lstStyle/>
                    <a:p>
                      <a:r>
                        <a:rPr lang="ru-RU" sz="1400" u="none" strike="noStrike" dirty="0" err="1">
                          <a:solidFill>
                            <a:srgbClr val="DD3333"/>
                          </a:solidFill>
                          <a:effectLst/>
                          <a:hlinkClick r:id="rId3" tooltip="Википедия:Боттор (мындай барак жок)"/>
                        </a:rPr>
                        <a:t>Боттор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u="none" strike="noStrike" dirty="0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(</a:t>
                      </a:r>
                      <a:r>
                        <a:rPr lang="ru-RU" sz="1400" u="none" strike="noStrike" dirty="0" err="1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автоматтык</a:t>
                      </a:r>
                      <a:r>
                        <a:rPr lang="ru-RU" sz="1400" u="none" strike="noStrike" dirty="0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 </a:t>
                      </a:r>
                      <a:r>
                        <a:rPr lang="ru-RU" sz="1400" u="none" strike="noStrike" dirty="0" err="1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түрдө</a:t>
                      </a:r>
                      <a:r>
                        <a:rPr lang="ru-RU" sz="1400" u="none" strike="noStrike" dirty="0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 </a:t>
                      </a:r>
                      <a:r>
                        <a:rPr lang="ru-RU" sz="1400" u="none" strike="noStrike" dirty="0" err="1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оңдогон</a:t>
                      </a:r>
                      <a:r>
                        <a:rPr lang="ru-RU" sz="1400" u="none" strike="noStrike" dirty="0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 </a:t>
                      </a:r>
                      <a:r>
                        <a:rPr lang="ru-RU" sz="1400" u="none" strike="noStrike" dirty="0" err="1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редакторлор</a:t>
                      </a:r>
                      <a:r>
                        <a:rPr lang="ru-RU" sz="1400" u="none" strike="noStrike" dirty="0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, </a:t>
                      </a:r>
                      <a:r>
                        <a:rPr lang="ru-RU" sz="1400" u="none" strike="noStrike" dirty="0" err="1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адискөй</a:t>
                      </a:r>
                      <a:r>
                        <a:rPr lang="ru-RU" sz="1400" u="none" strike="noStrike" baseline="0" dirty="0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 </a:t>
                      </a:r>
                      <a:r>
                        <a:rPr lang="ru-RU" sz="1400" u="none" strike="noStrike" dirty="0" smtClean="0">
                          <a:solidFill>
                            <a:srgbClr val="3366CC"/>
                          </a:solidFill>
                          <a:effectLst/>
                          <a:hlinkClick r:id="rId4" tooltip="Атайын:ListUsers"/>
                        </a:rPr>
                        <a:t>программист)</a:t>
                      </a:r>
                      <a:endParaRPr lang="ru-RU" sz="1400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>
                          <a:effectLst/>
                        </a:rPr>
                        <a:t>16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86634">
                <a:tc>
                  <a:txBody>
                    <a:bodyPr/>
                    <a:lstStyle/>
                    <a:p>
                      <a:r>
                        <a:rPr lang="ru-RU" sz="1400" u="none" strike="noStrike" dirty="0" err="1">
                          <a:solidFill>
                            <a:srgbClr val="3366CC"/>
                          </a:solidFill>
                          <a:effectLst/>
                          <a:hlinkClick r:id="rId5" tooltip="Википедия:Администраторлор"/>
                        </a:rPr>
                        <a:t>Администраторлор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>
                          <a:effectLst/>
                        </a:rPr>
                        <a:t>3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33496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</a:rPr>
                        <a:t>Башка статистика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961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effectLst/>
                        </a:rPr>
                        <a:t>Макала жана башка беттердеги</a:t>
                      </a:r>
                      <a:r>
                        <a:rPr lang="kk-KZ" sz="1400" baseline="0" dirty="0" smtClean="0">
                          <a:effectLst/>
                        </a:rPr>
                        <a:t> сөздөрдүн саны</a:t>
                      </a:r>
                      <a:endParaRPr lang="en-US" sz="1400" dirty="0">
                        <a:effectLst/>
                      </a:endParaRP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>
                          <a:effectLst/>
                        </a:rPr>
                        <a:t>11 400 555</a:t>
                      </a:r>
                    </a:p>
                  </a:txBody>
                  <a:tcPr marL="40348" marR="40348" marT="20174" marB="20174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Кыргыз википедиясынын обзору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68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1924" y="704727"/>
            <a:ext cx="8761413" cy="706964"/>
          </a:xfrm>
        </p:spPr>
        <p:txBody>
          <a:bodyPr/>
          <a:lstStyle/>
          <a:p>
            <a:pPr algn="ctr"/>
            <a:r>
              <a:rPr lang="kk-KZ" dirty="0"/>
              <a:t>Кыргыз Википедиясынын өсүү </a:t>
            </a:r>
            <a:r>
              <a:rPr lang="kk-KZ" dirty="0" smtClean="0"/>
              <a:t>динамикасы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3875" y="2377442"/>
            <a:ext cx="6617509" cy="4341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50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1924" y="704727"/>
            <a:ext cx="8761413" cy="706964"/>
          </a:xfrm>
        </p:spPr>
        <p:txBody>
          <a:bodyPr/>
          <a:lstStyle/>
          <a:p>
            <a:pPr algn="ctr"/>
            <a:r>
              <a:rPr lang="kk-KZ" sz="3200" dirty="0"/>
              <a:t>Кыргыз </a:t>
            </a:r>
            <a:r>
              <a:rPr lang="kk-KZ" sz="3200" dirty="0" smtClean="0"/>
              <a:t>Википедиясына окурмандардын баш багуу динамикасы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0343" y="1969800"/>
            <a:ext cx="7431314" cy="488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47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34789" y="683212"/>
            <a:ext cx="8761413" cy="706964"/>
          </a:xfrm>
        </p:spPr>
        <p:txBody>
          <a:bodyPr/>
          <a:lstStyle/>
          <a:p>
            <a:pPr algn="ctr"/>
            <a:r>
              <a:rPr lang="kk-KZ" sz="3200" dirty="0"/>
              <a:t>Кыргыз </a:t>
            </a:r>
            <a:r>
              <a:rPr lang="kk-KZ" sz="3200" dirty="0" smtClean="0"/>
              <a:t>Википедиясынын окурмандарынын географиясы</a:t>
            </a:r>
            <a:endParaRPr lang="ru-RU" sz="32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4364" y="2101427"/>
            <a:ext cx="6803109" cy="4696707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657831"/>
              </p:ext>
            </p:extLst>
          </p:nvPr>
        </p:nvGraphicFramePr>
        <p:xfrm>
          <a:off x="8017643" y="1022174"/>
          <a:ext cx="3711388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5694"/>
                <a:gridCol w="1855694"/>
              </a:tblGrid>
              <a:tr h="220436">
                <a:tc gridSpan="2">
                  <a:txBody>
                    <a:bodyPr/>
                    <a:lstStyle/>
                    <a:p>
                      <a:pPr algn="ctr" fontAlgn="auto"/>
                      <a:r>
                        <a:rPr lang="kk-KZ" sz="1100" b="1" dirty="0" smtClean="0">
                          <a:effectLst/>
                        </a:rPr>
                        <a:t>2022</a:t>
                      </a:r>
                      <a:r>
                        <a:rPr lang="kk-KZ" sz="1100" b="1" baseline="0" dirty="0" smtClean="0">
                          <a:effectLst/>
                        </a:rPr>
                        <a:t> декабрь айында баш багуулар</a:t>
                      </a:r>
                      <a:endParaRPr lang="en-US" sz="1100" b="1" dirty="0"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 fontAlgn="auto"/>
                      <a:endParaRPr lang="en-US" sz="1100" b="1" dirty="0">
                        <a:effectLst/>
                      </a:endParaRP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 fontAlgn="auto"/>
                      <a:r>
                        <a:rPr lang="en-US" sz="1100" b="1" dirty="0">
                          <a:effectLst/>
                        </a:rPr>
                        <a:t>Page 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en-US" sz="1100" b="1" dirty="0">
                          <a:effectLst/>
                        </a:rPr>
                        <a:t>Name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effectLst/>
                        </a:rPr>
                        <a:t>5M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>
                          <a:effectLst/>
                        </a:rPr>
                        <a:t>Kyrgyzstan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effectLst/>
                        </a:rPr>
                        <a:t>210K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United States of America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73K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Netherlands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53K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Russian Federation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20K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Canada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14K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Kazakhstan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13K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France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effectLst/>
                        </a:rPr>
                        <a:t>11K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Germany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8K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Singapore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8K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United Kingdom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6K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Uzbekistan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6K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India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6K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Turkey</a:t>
                      </a:r>
                    </a:p>
                  </a:txBody>
                  <a:tcPr anchor="ctr"/>
                </a:tc>
              </a:tr>
              <a:tr h="374742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5K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>
                          <a:effectLst/>
                        </a:rPr>
                        <a:t>Taiwan, Republic of China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4K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>
                          <a:effectLst/>
                        </a:rPr>
                        <a:t>Japan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3K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>
                          <a:effectLst/>
                        </a:rPr>
                        <a:t>Tajikistan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3K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>
                          <a:effectLst/>
                        </a:rPr>
                        <a:t>Poland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3K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>
                          <a:effectLst/>
                        </a:rPr>
                        <a:t>Korea (South)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</a:rPr>
                        <a:t>3K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>
                          <a:effectLst/>
                        </a:rPr>
                        <a:t>Ireland</a:t>
                      </a:r>
                    </a:p>
                  </a:txBody>
                  <a:tcPr anchor="ctr"/>
                </a:tc>
              </a:tr>
              <a:tr h="220436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effectLst/>
                        </a:rPr>
                        <a:t>3K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</a:rPr>
                        <a:t>Ukraine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239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537" y="1320256"/>
            <a:ext cx="5190066" cy="4572000"/>
          </a:xfrm>
        </p:spPr>
        <p:txBody>
          <a:bodyPr>
            <a:normAutofit fontScale="70000" lnSpcReduction="20000"/>
          </a:bodyPr>
          <a:lstStyle/>
          <a:p>
            <a:r>
              <a:rPr lang="ky-KG" dirty="0" smtClean="0"/>
              <a:t> </a:t>
            </a:r>
            <a:r>
              <a:rPr lang="ky-KG" dirty="0"/>
              <a:t>“Термин жана түшүнүктөр категориясында” 4 гана термин катталган. Мисалы: </a:t>
            </a:r>
            <a:endParaRPr lang="ru-RU" dirty="0"/>
          </a:p>
          <a:p>
            <a:r>
              <a:rPr lang="ky-KG" b="1" dirty="0"/>
              <a:t>1.</a:t>
            </a:r>
            <a:r>
              <a:rPr lang="ky-KG" dirty="0"/>
              <a:t> </a:t>
            </a:r>
            <a:r>
              <a:rPr lang="ky-KG" b="1" dirty="0"/>
              <a:t>Принципат</a:t>
            </a:r>
            <a:r>
              <a:rPr lang="ky-KG" dirty="0"/>
              <a:t> </a:t>
            </a:r>
            <a:r>
              <a:rPr lang="ru-RU" dirty="0"/>
              <a:t> [Категория: </a:t>
            </a:r>
            <a:r>
              <a:rPr lang="ru-RU" dirty="0" err="1"/>
              <a:t>Терминдер</a:t>
            </a:r>
            <a:r>
              <a:rPr lang="ru-RU" dirty="0"/>
              <a:t> </a:t>
            </a:r>
            <a:r>
              <a:rPr lang="ru-RU" dirty="0" err="1"/>
              <a:t>жана</a:t>
            </a:r>
            <a:r>
              <a:rPr lang="ru-RU" dirty="0"/>
              <a:t> </a:t>
            </a:r>
            <a:r>
              <a:rPr lang="ru-RU" dirty="0" err="1"/>
              <a:t>түшүнүктөр</a:t>
            </a:r>
            <a:r>
              <a:rPr lang="ru-RU" dirty="0"/>
              <a:t>] </a:t>
            </a:r>
            <a:r>
              <a:rPr lang="ru-RU" dirty="0">
                <a:hlinkClick r:id="rId2"/>
              </a:rPr>
              <a:t>“Кыргызстан” </a:t>
            </a:r>
            <a:r>
              <a:rPr lang="ru-RU" dirty="0" err="1">
                <a:hlinkClick r:id="rId2"/>
              </a:rPr>
              <a:t>улуттук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энциклопедиясы</a:t>
            </a:r>
            <a:r>
              <a:rPr lang="ru-RU" dirty="0"/>
              <a:t>: 6-том. </a:t>
            </a:r>
            <a:r>
              <a:rPr lang="ru-RU" dirty="0" err="1"/>
              <a:t>Башкы</a:t>
            </a:r>
            <a:r>
              <a:rPr lang="ru-RU" dirty="0"/>
              <a:t> редактору Асанов Ү. А. К 97. Б.: </a:t>
            </a:r>
            <a:r>
              <a:rPr lang="ru-RU" dirty="0" err="1"/>
              <a:t>Мамлекеттик</a:t>
            </a:r>
            <a:r>
              <a:rPr lang="ru-RU" dirty="0"/>
              <a:t> </a:t>
            </a:r>
            <a:r>
              <a:rPr lang="ru-RU" dirty="0" err="1"/>
              <a:t>тил</a:t>
            </a:r>
            <a:r>
              <a:rPr lang="ru-RU" dirty="0"/>
              <a:t> </a:t>
            </a:r>
            <a:r>
              <a:rPr lang="ru-RU" dirty="0" err="1"/>
              <a:t>жана</a:t>
            </a:r>
            <a:r>
              <a:rPr lang="ru-RU" dirty="0"/>
              <a:t> энциклопедия </a:t>
            </a:r>
            <a:r>
              <a:rPr lang="ru-RU" dirty="0" err="1"/>
              <a:t>борбору</a:t>
            </a:r>
            <a:r>
              <a:rPr lang="ru-RU" dirty="0"/>
              <a:t>, 2014. 816 бет</a:t>
            </a:r>
            <a:r>
              <a:rPr lang="ky-KG" dirty="0"/>
              <a:t>. 10-сентябрь, 2015-жыл.</a:t>
            </a:r>
            <a:endParaRPr lang="ru-RU" dirty="0"/>
          </a:p>
          <a:p>
            <a:r>
              <a:rPr lang="ky-KG" b="1" dirty="0"/>
              <a:t>2.</a:t>
            </a:r>
            <a:r>
              <a:rPr lang="ky-KG" dirty="0"/>
              <a:t> </a:t>
            </a:r>
            <a:r>
              <a:rPr lang="ky-KG" b="1" dirty="0"/>
              <a:t>Пайда</a:t>
            </a:r>
            <a:r>
              <a:rPr lang="ky-KG" dirty="0"/>
              <a:t>  </a:t>
            </a:r>
            <a:r>
              <a:rPr lang="ru-RU" dirty="0"/>
              <a:t>[Категория: </a:t>
            </a:r>
            <a:r>
              <a:rPr lang="ru-RU" dirty="0" err="1"/>
              <a:t>Терминдер</a:t>
            </a:r>
            <a:r>
              <a:rPr lang="ru-RU" dirty="0"/>
              <a:t> </a:t>
            </a:r>
            <a:r>
              <a:rPr lang="ru-RU" dirty="0" err="1"/>
              <a:t>жана</a:t>
            </a:r>
            <a:r>
              <a:rPr lang="ru-RU" dirty="0"/>
              <a:t> </a:t>
            </a:r>
            <a:r>
              <a:rPr lang="ru-RU" dirty="0" err="1"/>
              <a:t>түшүнүктөр</a:t>
            </a:r>
            <a:r>
              <a:rPr lang="ru-RU" dirty="0"/>
              <a:t>] </a:t>
            </a:r>
            <a:r>
              <a:rPr lang="ru-RU" dirty="0">
                <a:hlinkClick r:id="rId2"/>
              </a:rPr>
              <a:t>“Кыргызстан” </a:t>
            </a:r>
            <a:r>
              <a:rPr lang="ru-RU" dirty="0" err="1">
                <a:hlinkClick r:id="rId2"/>
              </a:rPr>
              <a:t>улуттук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энциклопедиясы</a:t>
            </a:r>
            <a:r>
              <a:rPr lang="ru-RU" dirty="0"/>
              <a:t>: 6-том. </a:t>
            </a:r>
            <a:r>
              <a:rPr lang="ru-RU" dirty="0" err="1"/>
              <a:t>Башкы</a:t>
            </a:r>
            <a:r>
              <a:rPr lang="ru-RU" dirty="0"/>
              <a:t> редактору Асанов Ү. А. К 97. Б.: </a:t>
            </a:r>
            <a:r>
              <a:rPr lang="ru-RU" dirty="0" err="1"/>
              <a:t>Мамлекеттик</a:t>
            </a:r>
            <a:r>
              <a:rPr lang="ru-RU" dirty="0"/>
              <a:t> </a:t>
            </a:r>
            <a:r>
              <a:rPr lang="ru-RU" dirty="0" err="1"/>
              <a:t>тил</a:t>
            </a:r>
            <a:r>
              <a:rPr lang="ru-RU" dirty="0"/>
              <a:t> </a:t>
            </a:r>
            <a:r>
              <a:rPr lang="ru-RU" dirty="0" err="1"/>
              <a:t>жана</a:t>
            </a:r>
            <a:r>
              <a:rPr lang="ru-RU" dirty="0"/>
              <a:t> энциклопедия </a:t>
            </a:r>
            <a:r>
              <a:rPr lang="ru-RU" dirty="0" err="1"/>
              <a:t>борбору</a:t>
            </a:r>
            <a:r>
              <a:rPr lang="ru-RU" dirty="0"/>
              <a:t>, 2014. 816 бет</a:t>
            </a:r>
            <a:r>
              <a:rPr lang="ky-KG" dirty="0"/>
              <a:t>. 10-сентябрь, 2015-жыл.</a:t>
            </a:r>
            <a:endParaRPr lang="ru-RU" dirty="0"/>
          </a:p>
          <a:p>
            <a:r>
              <a:rPr lang="ky-KG" b="1" dirty="0"/>
              <a:t>3.</a:t>
            </a:r>
            <a:r>
              <a:rPr lang="ky-KG" dirty="0"/>
              <a:t> </a:t>
            </a:r>
            <a:r>
              <a:rPr lang="ky-KG" b="1" dirty="0"/>
              <a:t>Об</a:t>
            </a:r>
            <a:r>
              <a:rPr lang="ru-RU" b="1" dirty="0" err="1"/>
              <a:t>ъект</a:t>
            </a:r>
            <a:r>
              <a:rPr lang="ru-RU" b="1" dirty="0"/>
              <a:t> </a:t>
            </a:r>
            <a:r>
              <a:rPr lang="ru-RU" dirty="0"/>
              <a:t>[Категория: </a:t>
            </a:r>
            <a:r>
              <a:rPr lang="ru-RU" dirty="0" err="1"/>
              <a:t>Терминдер</a:t>
            </a:r>
            <a:r>
              <a:rPr lang="ru-RU" dirty="0"/>
              <a:t> </a:t>
            </a:r>
            <a:r>
              <a:rPr lang="ru-RU" dirty="0" err="1"/>
              <a:t>жана</a:t>
            </a:r>
            <a:r>
              <a:rPr lang="ru-RU" dirty="0"/>
              <a:t> </a:t>
            </a:r>
            <a:r>
              <a:rPr lang="ru-RU" dirty="0" err="1"/>
              <a:t>түшүнүктөр</a:t>
            </a:r>
            <a:r>
              <a:rPr lang="ru-RU" dirty="0"/>
              <a:t>] </a:t>
            </a:r>
            <a:r>
              <a:rPr lang="ru-RU" u="sng" dirty="0">
                <a:hlinkClick r:id="rId2"/>
              </a:rPr>
              <a:t>“Кыргызстан” </a:t>
            </a:r>
            <a:r>
              <a:rPr lang="ru-RU" u="sng" dirty="0" err="1">
                <a:hlinkClick r:id="rId2"/>
              </a:rPr>
              <a:t>улуттук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энциклопедиясы</a:t>
            </a:r>
            <a:r>
              <a:rPr lang="ru-RU" dirty="0"/>
              <a:t>: 5-том. </a:t>
            </a:r>
            <a:r>
              <a:rPr lang="ru-RU" dirty="0" err="1"/>
              <a:t>Башкы</a:t>
            </a:r>
            <a:r>
              <a:rPr lang="ru-RU" dirty="0"/>
              <a:t> редактору Асанов Ү. А. К 97. Б.: </a:t>
            </a:r>
            <a:r>
              <a:rPr lang="ru-RU" dirty="0" err="1"/>
              <a:t>Мамлекеттик</a:t>
            </a:r>
            <a:r>
              <a:rPr lang="ru-RU" dirty="0"/>
              <a:t> </a:t>
            </a:r>
            <a:r>
              <a:rPr lang="ru-RU" dirty="0" err="1"/>
              <a:t>тил</a:t>
            </a:r>
            <a:r>
              <a:rPr lang="ru-RU" dirty="0"/>
              <a:t> </a:t>
            </a:r>
            <a:r>
              <a:rPr lang="ru-RU" dirty="0" err="1"/>
              <a:t>жана</a:t>
            </a:r>
            <a:r>
              <a:rPr lang="ru-RU" dirty="0"/>
              <a:t> энциклопедия </a:t>
            </a:r>
            <a:r>
              <a:rPr lang="ru-RU" dirty="0" err="1"/>
              <a:t>борбору</a:t>
            </a:r>
            <a:r>
              <a:rPr lang="ru-RU" dirty="0"/>
              <a:t>, 2014. </a:t>
            </a:r>
            <a:r>
              <a:rPr lang="ky-KG" dirty="0"/>
              <a:t>10 июнь 2022-жыл. </a:t>
            </a:r>
            <a:endParaRPr lang="ru-RU" dirty="0"/>
          </a:p>
          <a:p>
            <a:r>
              <a:rPr lang="ky-KG" b="1" dirty="0"/>
              <a:t>4. Элдик педагогика </a:t>
            </a:r>
            <a:r>
              <a:rPr lang="ky-KG" dirty="0"/>
              <a:t>[Категория: Терминдер жана түшүнүктөр] Мамлекеттик тил жана энциклопедия борбору. Кыргыз педагогикасы (энциклопедиялык окуу куралы). - Б.: 2004; </a:t>
            </a:r>
            <a:r>
              <a:rPr lang="ky-KG" u="sng" dirty="0">
                <a:hlinkClick r:id="rId3" tooltip="&quot;Манас&quot; энциклопедиясы"/>
              </a:rPr>
              <a:t>"Манас" энциклопедиясы</a:t>
            </a:r>
            <a:r>
              <a:rPr lang="ky-KG" dirty="0"/>
              <a:t>/Мамлекеттик тил жана энциклопедия борбору.Бишкек: Кыргыз энциклопедиясынын Башкы редакциясы, - 1995. 1-т. 21-июль, 2018-жыл</a:t>
            </a:r>
            <a:r>
              <a:rPr lang="ky-KG" dirty="0" smtClean="0"/>
              <a:t>.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gray">
          <a:xfrm>
            <a:off x="624269" y="681023"/>
            <a:ext cx="3854528" cy="12784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y-KG" b="1" dirty="0"/>
              <a:t>Википедиядагы терминология маселеси</a:t>
            </a:r>
            <a:endParaRPr lang="ru-RU" dirty="0"/>
          </a:p>
        </p:txBody>
      </p:sp>
      <p:sp>
        <p:nvSpPr>
          <p:cNvPr id="6" name="Текст 3"/>
          <p:cNvSpPr txBox="1">
            <a:spLocks/>
          </p:cNvSpPr>
          <p:nvPr/>
        </p:nvSpPr>
        <p:spPr bwMode="gray">
          <a:xfrm>
            <a:off x="921902" y="2337995"/>
            <a:ext cx="3556895" cy="4013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8" name="Текст 3"/>
          <p:cNvSpPr txBox="1">
            <a:spLocks/>
          </p:cNvSpPr>
          <p:nvPr/>
        </p:nvSpPr>
        <p:spPr bwMode="gray">
          <a:xfrm>
            <a:off x="921901" y="2178423"/>
            <a:ext cx="3556895" cy="4013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y-KG" b="1" dirty="0"/>
              <a:t>Википедияда (Ачык энциклопедия) 21315</a:t>
            </a:r>
            <a:r>
              <a:rPr lang="ky-KG" dirty="0"/>
              <a:t> макала (Мамлекеттик тил жана энциклопедия борбору тарабынан жарык көргөн)</a:t>
            </a:r>
            <a:r>
              <a:rPr lang="ky-KG" b="1" dirty="0"/>
              <a:t> </a:t>
            </a:r>
            <a:r>
              <a:rPr lang="ky-KG" dirty="0"/>
              <a:t>киргизилгендиги жогоруда белгиленди. Мына ушул макалаларда терминдер жөнүндө түшүнүктөрдүн да катталгандыгын айтууга болот. Мындан сырткары “Юридика орусча-кыргызча түшүндүрмө сөздүгүндөгүнөн” (Бишкек 2005)   </a:t>
            </a:r>
            <a:r>
              <a:rPr lang="ky-KG" b="1" dirty="0"/>
              <a:t>4652</a:t>
            </a:r>
            <a:r>
              <a:rPr lang="ky-KG" dirty="0"/>
              <a:t> термин киргизилген.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01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537" y="1320256"/>
            <a:ext cx="5190066" cy="4572000"/>
          </a:xfrm>
        </p:spPr>
        <p:txBody>
          <a:bodyPr>
            <a:normAutofit fontScale="70000" lnSpcReduction="20000"/>
          </a:bodyPr>
          <a:lstStyle/>
          <a:p>
            <a:r>
              <a:rPr lang="ky-KG" dirty="0" smtClean="0"/>
              <a:t> ар-тармактуулук: бир эле макала көп тармакта кезигет</a:t>
            </a:r>
          </a:p>
          <a:p>
            <a:r>
              <a:rPr lang="ky-KG" dirty="0" smtClean="0"/>
              <a:t>Контент үчүн редакторлор жоопкерчилик алышат</a:t>
            </a:r>
          </a:p>
          <a:p>
            <a:r>
              <a:rPr lang="ru-RU" dirty="0"/>
              <a:t>1968-жылдан </a:t>
            </a:r>
            <a:r>
              <a:rPr lang="ru-RU" dirty="0" err="1"/>
              <a:t>келе</a:t>
            </a:r>
            <a:r>
              <a:rPr lang="ru-RU" dirty="0"/>
              <a:t> </a:t>
            </a:r>
            <a:r>
              <a:rPr lang="ru-RU" dirty="0" err="1"/>
              <a:t>жаткан</a:t>
            </a:r>
            <a:r>
              <a:rPr lang="ru-RU" dirty="0"/>
              <a:t> </a:t>
            </a:r>
            <a:r>
              <a:rPr lang="ru-RU" dirty="0" err="1" smtClean="0"/>
              <a:t>материалдардын</a:t>
            </a:r>
            <a:r>
              <a:rPr lang="ru-RU" dirty="0" smtClean="0"/>
              <a:t> </a:t>
            </a:r>
            <a:r>
              <a:rPr lang="ru-RU" dirty="0" err="1" smtClean="0"/>
              <a:t>базасы</a:t>
            </a:r>
            <a:r>
              <a:rPr lang="ru-RU" dirty="0" smtClean="0"/>
              <a:t> бар</a:t>
            </a:r>
            <a:endParaRPr lang="ru-RU" dirty="0"/>
          </a:p>
          <a:p>
            <a:r>
              <a:rPr lang="ru-RU" dirty="0" err="1"/>
              <a:t>Материалдар</a:t>
            </a:r>
            <a:r>
              <a:rPr lang="ru-RU" dirty="0"/>
              <a:t> «</a:t>
            </a:r>
            <a:r>
              <a:rPr lang="ru-RU" dirty="0" err="1"/>
              <a:t>Кыргыз</a:t>
            </a:r>
            <a:r>
              <a:rPr lang="ru-RU" dirty="0"/>
              <a:t> энциклопедия </a:t>
            </a:r>
            <a:r>
              <a:rPr lang="ru-RU" dirty="0" err="1"/>
              <a:t>жана</a:t>
            </a:r>
            <a:r>
              <a:rPr lang="ru-RU" dirty="0"/>
              <a:t> терминология </a:t>
            </a:r>
            <a:r>
              <a:rPr lang="ru-RU" dirty="0" err="1"/>
              <a:t>борбору</a:t>
            </a:r>
            <a:r>
              <a:rPr lang="ru-RU" dirty="0"/>
              <a:t>» </a:t>
            </a:r>
            <a:r>
              <a:rPr lang="ru-RU" dirty="0" err="1"/>
              <a:t>тарабынан</a:t>
            </a:r>
            <a:r>
              <a:rPr lang="ru-RU" dirty="0"/>
              <a:t> </a:t>
            </a:r>
            <a:r>
              <a:rPr lang="ru-RU" dirty="0" err="1"/>
              <a:t>түзүлөт</a:t>
            </a:r>
            <a:r>
              <a:rPr lang="ru-RU" dirty="0"/>
              <a:t> </a:t>
            </a:r>
            <a:r>
              <a:rPr lang="ru-RU" dirty="0" err="1"/>
              <a:t>жана</a:t>
            </a:r>
            <a:r>
              <a:rPr lang="ru-RU" dirty="0"/>
              <a:t> </a:t>
            </a:r>
            <a:r>
              <a:rPr lang="ru-RU" dirty="0" err="1"/>
              <a:t>сайтка</a:t>
            </a:r>
            <a:r>
              <a:rPr lang="ru-RU" dirty="0"/>
              <a:t> </a:t>
            </a:r>
            <a:r>
              <a:rPr lang="ru-RU" dirty="0" err="1"/>
              <a:t>жарыяланат</a:t>
            </a:r>
            <a:endParaRPr lang="ru-RU" dirty="0"/>
          </a:p>
          <a:p>
            <a:r>
              <a:rPr lang="ru-RU" dirty="0" err="1"/>
              <a:t>Айтылган</a:t>
            </a:r>
            <a:r>
              <a:rPr lang="ru-RU" dirty="0"/>
              <a:t> </a:t>
            </a:r>
            <a:r>
              <a:rPr lang="ru-RU" dirty="0" err="1"/>
              <a:t>борбор</a:t>
            </a:r>
            <a:r>
              <a:rPr lang="ru-RU" dirty="0"/>
              <a:t> </a:t>
            </a:r>
            <a:r>
              <a:rPr lang="ru-RU" dirty="0" err="1"/>
              <a:t>кыргызча</a:t>
            </a:r>
            <a:r>
              <a:rPr lang="ru-RU" dirty="0"/>
              <a:t> </a:t>
            </a:r>
            <a:r>
              <a:rPr lang="ru-RU" dirty="0" err="1"/>
              <a:t>жазылган</a:t>
            </a:r>
            <a:r>
              <a:rPr lang="ru-RU" dirty="0"/>
              <a:t> </a:t>
            </a:r>
            <a:r>
              <a:rPr lang="ru-RU" dirty="0" err="1"/>
              <a:t>энциклопедиялык</a:t>
            </a:r>
            <a:r>
              <a:rPr lang="ru-RU" dirty="0"/>
              <a:t> </a:t>
            </a:r>
            <a:r>
              <a:rPr lang="ru-RU" dirty="0" err="1"/>
              <a:t>жана</a:t>
            </a:r>
            <a:r>
              <a:rPr lang="ru-RU" dirty="0"/>
              <a:t> </a:t>
            </a:r>
            <a:r>
              <a:rPr lang="ru-RU" dirty="0" err="1"/>
              <a:t>терминологиялык</a:t>
            </a:r>
            <a:r>
              <a:rPr lang="ru-RU" dirty="0"/>
              <a:t> </a:t>
            </a:r>
            <a:r>
              <a:rPr lang="ru-RU" dirty="0" err="1"/>
              <a:t>материалдардын</a:t>
            </a:r>
            <a:r>
              <a:rPr lang="ru-RU" dirty="0"/>
              <a:t> </a:t>
            </a:r>
            <a:r>
              <a:rPr lang="ru-RU" dirty="0" err="1"/>
              <a:t>эң</a:t>
            </a:r>
            <a:r>
              <a:rPr lang="ru-RU" dirty="0"/>
              <a:t> </a:t>
            </a:r>
            <a:r>
              <a:rPr lang="ru-RU" dirty="0" err="1"/>
              <a:t>ири</a:t>
            </a:r>
            <a:r>
              <a:rPr lang="ru-RU" dirty="0"/>
              <a:t> </a:t>
            </a:r>
            <a:r>
              <a:rPr lang="ru-RU" dirty="0" err="1"/>
              <a:t>базасынын</a:t>
            </a:r>
            <a:r>
              <a:rPr lang="ru-RU" dirty="0"/>
              <a:t> </a:t>
            </a:r>
            <a:r>
              <a:rPr lang="ru-RU" b="1" dirty="0" err="1" smtClean="0"/>
              <a:t>мыйзамдуу</a:t>
            </a:r>
            <a:r>
              <a:rPr lang="ru-RU" dirty="0" smtClean="0"/>
              <a:t> </a:t>
            </a:r>
            <a:r>
              <a:rPr lang="ru-RU" dirty="0" err="1"/>
              <a:t>ээси</a:t>
            </a:r>
            <a:endParaRPr lang="ru-RU" dirty="0"/>
          </a:p>
          <a:p>
            <a:r>
              <a:rPr lang="ru-RU" dirty="0" err="1"/>
              <a:t>Энциклопедиялык</a:t>
            </a:r>
            <a:r>
              <a:rPr lang="ru-RU" dirty="0"/>
              <a:t> </a:t>
            </a:r>
            <a:r>
              <a:rPr lang="ru-RU" dirty="0" err="1"/>
              <a:t>материалдар</a:t>
            </a:r>
            <a:r>
              <a:rPr lang="ru-RU" dirty="0"/>
              <a:t> </a:t>
            </a:r>
            <a:r>
              <a:rPr lang="ru-RU" dirty="0" err="1"/>
              <a:t>атагы</a:t>
            </a:r>
            <a:r>
              <a:rPr lang="ru-RU" dirty="0"/>
              <a:t> </a:t>
            </a:r>
            <a:r>
              <a:rPr lang="ru-RU" dirty="0" err="1"/>
              <a:t>чыккан</a:t>
            </a:r>
            <a:r>
              <a:rPr lang="ru-RU" dirty="0"/>
              <a:t> </a:t>
            </a:r>
            <a:r>
              <a:rPr lang="ru-RU" dirty="0" err="1"/>
              <a:t>Кыргыз</a:t>
            </a:r>
            <a:r>
              <a:rPr lang="ru-RU" dirty="0"/>
              <a:t> </a:t>
            </a:r>
            <a:r>
              <a:rPr lang="ru-RU" dirty="0" err="1"/>
              <a:t>Республикасынын</a:t>
            </a:r>
            <a:r>
              <a:rPr lang="ru-RU" dirty="0"/>
              <a:t> </a:t>
            </a:r>
            <a:r>
              <a:rPr lang="ru-RU" dirty="0" err="1"/>
              <a:t>окумуштууларынын</a:t>
            </a:r>
            <a:r>
              <a:rPr lang="ru-RU" dirty="0"/>
              <a:t> (Ред. Коллегия) сын </a:t>
            </a:r>
            <a:r>
              <a:rPr lang="ru-RU" dirty="0" err="1"/>
              <a:t>пикиринен</a:t>
            </a:r>
            <a:r>
              <a:rPr lang="ru-RU" dirty="0"/>
              <a:t> </a:t>
            </a:r>
            <a:r>
              <a:rPr lang="ru-RU" dirty="0" err="1"/>
              <a:t>өтөт</a:t>
            </a:r>
            <a:endParaRPr lang="ru-RU" dirty="0"/>
          </a:p>
          <a:p>
            <a:r>
              <a:rPr lang="ru-RU" dirty="0"/>
              <a:t>Чет </a:t>
            </a:r>
            <a:r>
              <a:rPr lang="ru-RU" dirty="0" err="1"/>
              <a:t>өлкөлүк</a:t>
            </a:r>
            <a:r>
              <a:rPr lang="ru-RU" dirty="0"/>
              <a:t> </a:t>
            </a:r>
            <a:r>
              <a:rPr lang="ru-RU" dirty="0" err="1"/>
              <a:t>донорлордон</a:t>
            </a:r>
            <a:r>
              <a:rPr lang="ru-RU" dirty="0"/>
              <a:t> </a:t>
            </a:r>
            <a:r>
              <a:rPr lang="ru-RU" dirty="0" err="1"/>
              <a:t>көз</a:t>
            </a:r>
            <a:r>
              <a:rPr lang="ru-RU" dirty="0"/>
              <a:t> </a:t>
            </a:r>
            <a:r>
              <a:rPr lang="ru-RU" dirty="0" err="1"/>
              <a:t>карандысыз</a:t>
            </a:r>
            <a:r>
              <a:rPr lang="ru-RU" dirty="0"/>
              <a:t> </a:t>
            </a:r>
            <a:r>
              <a:rPr lang="ru-RU" dirty="0" err="1"/>
              <a:t>алгачкы</a:t>
            </a:r>
            <a:r>
              <a:rPr lang="ru-RU" dirty="0"/>
              <a:t> </a:t>
            </a:r>
            <a:r>
              <a:rPr lang="ru-RU" dirty="0" err="1"/>
              <a:t>улуттук</a:t>
            </a:r>
            <a:r>
              <a:rPr lang="ru-RU" dirty="0"/>
              <a:t> </a:t>
            </a:r>
            <a:r>
              <a:rPr lang="ru-RU" dirty="0" err="1"/>
              <a:t>санариптик</a:t>
            </a:r>
            <a:r>
              <a:rPr lang="ru-RU" dirty="0"/>
              <a:t> портал</a:t>
            </a:r>
          </a:p>
          <a:p>
            <a:r>
              <a:rPr lang="ru-RU" dirty="0" err="1"/>
              <a:t>Энциклопедиялык</a:t>
            </a:r>
            <a:r>
              <a:rPr lang="ru-RU" dirty="0"/>
              <a:t> </a:t>
            </a:r>
            <a:r>
              <a:rPr lang="ru-RU" dirty="0" err="1"/>
              <a:t>материалдарды</a:t>
            </a:r>
            <a:r>
              <a:rPr lang="ru-RU" dirty="0"/>
              <a:t> </a:t>
            </a:r>
            <a:r>
              <a:rPr lang="ru-RU" dirty="0" err="1"/>
              <a:t>ортомчусуз</a:t>
            </a:r>
            <a:r>
              <a:rPr lang="ru-RU" dirty="0"/>
              <a:t>, </a:t>
            </a:r>
            <a:r>
              <a:rPr lang="ru-RU" dirty="0" err="1"/>
              <a:t>автордук</a:t>
            </a:r>
            <a:r>
              <a:rPr lang="ru-RU" dirty="0"/>
              <a:t> </a:t>
            </a:r>
            <a:r>
              <a:rPr lang="ru-RU" dirty="0" err="1"/>
              <a:t>укуктун</a:t>
            </a:r>
            <a:r>
              <a:rPr lang="ru-RU" dirty="0"/>
              <a:t> </a:t>
            </a:r>
            <a:r>
              <a:rPr lang="ru-RU" dirty="0" err="1"/>
              <a:t>негизинде</a:t>
            </a:r>
            <a:r>
              <a:rPr lang="ru-RU" dirty="0"/>
              <a:t> </a:t>
            </a:r>
            <a:r>
              <a:rPr lang="ru-RU" dirty="0" err="1"/>
              <a:t>гана</a:t>
            </a:r>
            <a:r>
              <a:rPr lang="ru-RU" dirty="0"/>
              <a:t> </a:t>
            </a:r>
            <a:r>
              <a:rPr lang="ru-RU" dirty="0" err="1"/>
              <a:t>жарыкка</a:t>
            </a:r>
            <a:r>
              <a:rPr lang="ru-RU" dirty="0"/>
              <a:t> </a:t>
            </a:r>
            <a:r>
              <a:rPr lang="ru-RU" dirty="0" err="1"/>
              <a:t>чыгаруу</a:t>
            </a:r>
            <a:endParaRPr lang="ru-RU" dirty="0"/>
          </a:p>
          <a:p>
            <a:r>
              <a:rPr lang="ru-RU" dirty="0" err="1"/>
              <a:t>Материалдардын</a:t>
            </a:r>
            <a:r>
              <a:rPr lang="ru-RU" dirty="0"/>
              <a:t> ар </a:t>
            </a:r>
            <a:r>
              <a:rPr lang="ru-RU" dirty="0" err="1"/>
              <a:t>дайым</a:t>
            </a:r>
            <a:r>
              <a:rPr lang="ru-RU" dirty="0"/>
              <a:t> </a:t>
            </a:r>
            <a:r>
              <a:rPr lang="ru-RU" dirty="0" err="1"/>
              <a:t>жаңыланып</a:t>
            </a:r>
            <a:r>
              <a:rPr lang="ru-RU" dirty="0"/>
              <a:t> </a:t>
            </a:r>
            <a:r>
              <a:rPr lang="ru-RU" dirty="0" err="1"/>
              <a:t>турушу</a:t>
            </a:r>
            <a:r>
              <a:rPr lang="ru-RU" dirty="0"/>
              <a:t>, </a:t>
            </a:r>
            <a:r>
              <a:rPr lang="ru-RU" dirty="0" err="1"/>
              <a:t>ошондуктан</a:t>
            </a:r>
            <a:r>
              <a:rPr lang="ru-RU" dirty="0"/>
              <a:t> </a:t>
            </a:r>
            <a:r>
              <a:rPr lang="ru-RU" dirty="0" err="1"/>
              <a:t>көпчүлүк</a:t>
            </a:r>
            <a:r>
              <a:rPr lang="ru-RU" dirty="0"/>
              <a:t> </a:t>
            </a:r>
            <a:r>
              <a:rPr lang="ru-RU" dirty="0" err="1"/>
              <a:t>материалдар</a:t>
            </a:r>
            <a:r>
              <a:rPr lang="ru-RU" dirty="0"/>
              <a:t> </a:t>
            </a:r>
            <a:r>
              <a:rPr lang="ru-RU" dirty="0" err="1"/>
              <a:t>уникалдуу</a:t>
            </a:r>
            <a:r>
              <a:rPr lang="ru-RU" dirty="0"/>
              <a:t>, </a:t>
            </a:r>
            <a:r>
              <a:rPr lang="ru-RU" dirty="0" err="1"/>
              <a:t>б.а</a:t>
            </a:r>
            <a:r>
              <a:rPr lang="ru-RU" dirty="0"/>
              <a:t>. </a:t>
            </a:r>
            <a:r>
              <a:rPr lang="ru-RU" dirty="0" err="1"/>
              <a:t>буга</a:t>
            </a:r>
            <a:r>
              <a:rPr lang="ru-RU" dirty="0"/>
              <a:t> </a:t>
            </a:r>
            <a:r>
              <a:rPr lang="ru-RU" dirty="0" err="1"/>
              <a:t>чейин</a:t>
            </a:r>
            <a:r>
              <a:rPr lang="ru-RU" dirty="0"/>
              <a:t> </a:t>
            </a:r>
            <a:r>
              <a:rPr lang="ru-RU" dirty="0" err="1"/>
              <a:t>эч</a:t>
            </a:r>
            <a:r>
              <a:rPr lang="ru-RU" dirty="0"/>
              <a:t> </a:t>
            </a:r>
            <a:r>
              <a:rPr lang="ru-RU" dirty="0" err="1"/>
              <a:t>жерде</a:t>
            </a:r>
            <a:r>
              <a:rPr lang="ru-RU" dirty="0"/>
              <a:t> </a:t>
            </a:r>
            <a:r>
              <a:rPr lang="ru-RU" dirty="0" err="1"/>
              <a:t>жарык</a:t>
            </a:r>
            <a:r>
              <a:rPr lang="ru-RU" dirty="0"/>
              <a:t> </a:t>
            </a:r>
            <a:r>
              <a:rPr lang="ru-RU" dirty="0" err="1"/>
              <a:t>көрө</a:t>
            </a:r>
            <a:r>
              <a:rPr lang="ru-RU" dirty="0"/>
              <a:t> </a:t>
            </a:r>
            <a:r>
              <a:rPr lang="ru-RU" dirty="0" err="1"/>
              <a:t>элек</a:t>
            </a:r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gray">
          <a:xfrm>
            <a:off x="624269" y="681023"/>
            <a:ext cx="3854528" cy="127846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y-KG" b="1" dirty="0" smtClean="0"/>
              <a:t>КЭТБнин онлайн электрондук сайтынын википедиядан айырмачылыгы:</a:t>
            </a:r>
            <a:endParaRPr lang="ru-RU" dirty="0"/>
          </a:p>
        </p:txBody>
      </p:sp>
      <p:sp>
        <p:nvSpPr>
          <p:cNvPr id="6" name="Текст 3"/>
          <p:cNvSpPr txBox="1">
            <a:spLocks/>
          </p:cNvSpPr>
          <p:nvPr/>
        </p:nvSpPr>
        <p:spPr bwMode="gray">
          <a:xfrm>
            <a:off x="921902" y="2337995"/>
            <a:ext cx="3556895" cy="4013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98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Андыктан, Кыргыз энциклопедия жана терминология </a:t>
            </a:r>
            <a:r>
              <a:rPr lang="kk-KZ" dirty="0"/>
              <a:t>б</a:t>
            </a:r>
            <a:r>
              <a:rPr lang="kk-KZ" dirty="0" smtClean="0"/>
              <a:t>орборунун ишин жандандыруу жана бирдейлештирүү үчүн мамлекеттик колдоого муктаж. </a:t>
            </a:r>
          </a:p>
          <a:p>
            <a:r>
              <a:rPr lang="kk-KZ" dirty="0" smtClean="0"/>
              <a:t>Ал үчүн энциклопедиялык </a:t>
            </a:r>
            <a:r>
              <a:rPr lang="kk-KZ" dirty="0"/>
              <a:t>сайтты </a:t>
            </a:r>
            <a:r>
              <a:rPr lang="kk-KZ" dirty="0" smtClean="0"/>
              <a:t>өркүндөтүү жана  терминологиялык сайтты ачуу керек. Бүгүнкү күндө окурмандарга бирдейлештирилген жана бекитилген терминдерди байма-бай сунуштап туруу учурдун талабы. 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gray">
          <a:xfrm>
            <a:off x="624269" y="681023"/>
            <a:ext cx="3854528" cy="12784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err="1" smtClean="0"/>
              <a:t>Учурдун</a:t>
            </a:r>
            <a:r>
              <a:rPr lang="ru-RU" dirty="0" smtClean="0"/>
              <a:t> </a:t>
            </a:r>
            <a:r>
              <a:rPr lang="ru-RU" dirty="0" err="1" smtClean="0"/>
              <a:t>талабы</a:t>
            </a:r>
            <a:r>
              <a:rPr lang="ru-RU" dirty="0"/>
              <a:t>:</a:t>
            </a:r>
          </a:p>
        </p:txBody>
      </p:sp>
      <p:sp>
        <p:nvSpPr>
          <p:cNvPr id="7" name="Текст 3"/>
          <p:cNvSpPr txBox="1">
            <a:spLocks/>
          </p:cNvSpPr>
          <p:nvPr/>
        </p:nvSpPr>
        <p:spPr bwMode="gray">
          <a:xfrm>
            <a:off x="921901" y="2178423"/>
            <a:ext cx="3556895" cy="4013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dirty="0" smtClean="0"/>
              <a:t>Мамлекет маалыматтык ресурстарга ээлик кылышы зарыл.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68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209</TotalTime>
  <Words>406</Words>
  <Application>Microsoft Office PowerPoint</Application>
  <PresentationFormat>Широкоэкранный</PresentationFormat>
  <Paragraphs>95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Ион (конференц-зал)</vt:lpstr>
      <vt:lpstr>Кыргыз Википедиясы боюнча кыскача статистикалык маалыматтар</vt:lpstr>
      <vt:lpstr>Кыргыз Википедиясынын макалалардын суммардык көрсөткүчү</vt:lpstr>
      <vt:lpstr>Кыргыз википедиясынын обзору</vt:lpstr>
      <vt:lpstr>Кыргыз Википедиясынын өсүү динамикасы</vt:lpstr>
      <vt:lpstr>Кыргыз Википедиясына окурмандардын баш багуу динамикасы</vt:lpstr>
      <vt:lpstr>Кыргыз Википедиясынын окурмандарынын географиясы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Aida</dc:creator>
  <cp:lastModifiedBy>Aida</cp:lastModifiedBy>
  <cp:revision>27</cp:revision>
  <cp:lastPrinted>2023-01-11T09:39:23Z</cp:lastPrinted>
  <dcterms:created xsi:type="dcterms:W3CDTF">2023-01-11T08:37:11Z</dcterms:created>
  <dcterms:modified xsi:type="dcterms:W3CDTF">2023-01-11T12:07:00Z</dcterms:modified>
</cp:coreProperties>
</file>